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4" r:id="rId4"/>
    <p:sldMasterId id="2147483668" r:id="rId5"/>
    <p:sldMasterId id="2147483672" r:id="rId6"/>
    <p:sldMasterId id="2147483676" r:id="rId7"/>
    <p:sldMasterId id="2147483680" r:id="rId8"/>
    <p:sldMasterId id="2147483684" r:id="rId9"/>
    <p:sldMasterId id="2147483688" r:id="rId10"/>
    <p:sldMasterId id="2147483692" r:id="rId11"/>
  </p:sldMasterIdLst>
  <p:notesMasterIdLst>
    <p:notesMasterId r:id="rId13"/>
  </p:notesMasterIdLst>
  <p:sldIdLst>
    <p:sldId id="470" r:id="rId12"/>
    <p:sldId id="471" r:id="rId14"/>
    <p:sldId id="566" r:id="rId15"/>
    <p:sldId id="516" r:id="rId16"/>
    <p:sldId id="529" r:id="rId17"/>
    <p:sldId id="530" r:id="rId18"/>
    <p:sldId id="532" r:id="rId19"/>
    <p:sldId id="545" r:id="rId20"/>
    <p:sldId id="561" r:id="rId21"/>
    <p:sldId id="562" r:id="rId22"/>
    <p:sldId id="546" r:id="rId23"/>
    <p:sldId id="564" r:id="rId24"/>
    <p:sldId id="565" r:id="rId25"/>
    <p:sldId id="297" r:id="rId26"/>
  </p:sldIdLst>
  <p:sldSz cx="12190095" cy="685927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9A8"/>
    <a:srgbClr val="11A49E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8" autoAdjust="0"/>
    <p:restoredTop sz="97778" autoAdjust="0"/>
  </p:normalViewPr>
  <p:slideViewPr>
    <p:cSldViewPr snapToGrid="0" showGuides="1">
      <p:cViewPr varScale="1">
        <p:scale>
          <a:sx n="106" d="100"/>
          <a:sy n="106" d="100"/>
        </p:scale>
        <p:origin x="630" y="114"/>
      </p:cViewPr>
      <p:guideLst>
        <p:guide orient="horz" pos="2136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14.xml"/><Relationship Id="rId25" Type="http://schemas.openxmlformats.org/officeDocument/2006/relationships/slide" Target="slides/slide13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0" Type="http://schemas.openxmlformats.org/officeDocument/2006/relationships/slide" Target="slides/slide8.xml"/><Relationship Id="rId2" Type="http://schemas.openxmlformats.org/officeDocument/2006/relationships/theme" Target="theme/theme1.xml"/><Relationship Id="rId19" Type="http://schemas.openxmlformats.org/officeDocument/2006/relationships/slide" Target="slides/slide7.xml"/><Relationship Id="rId18" Type="http://schemas.openxmlformats.org/officeDocument/2006/relationships/slide" Target="slides/slide6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  <a:endPara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迷你简汉真广标" panose="02010609000101010101" pitchFamily="49" charset="-122"/>
                <a:ea typeface="迷你简汉真广标" panose="02010609000101010101" pitchFamily="49" charset="-122"/>
                <a:cs typeface="+mn-cs"/>
              </a:endParaRP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8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5" Type="http://schemas.openxmlformats.org/officeDocument/2006/relationships/theme" Target="../theme/theme10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6" Type="http://schemas.openxmlformats.org/officeDocument/2006/relationships/theme" Target="../theme/theme5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6" Type="http://schemas.openxmlformats.org/officeDocument/2006/relationships/theme" Target="../theme/theme6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6" Type="http://schemas.openxmlformats.org/officeDocument/2006/relationships/theme" Target="../theme/theme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8.xml.rels><?xml version="1.0" encoding="UTF-8" standalone="yes"?>
<Relationships xmlns="http://schemas.openxmlformats.org/package/2006/relationships"><Relationship Id="rId6" Type="http://schemas.openxmlformats.org/officeDocument/2006/relationships/theme" Target="../theme/theme8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_rels/slideMaster9.xml.rels><?xml version="1.0" encoding="UTF-8" standalone="yes"?>
<Relationships xmlns="http://schemas.openxmlformats.org/package/2006/relationships"><Relationship Id="rId6" Type="http://schemas.openxmlformats.org/officeDocument/2006/relationships/theme" Target="../theme/theme9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8565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3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43.xml"/><Relationship Id="rId4" Type="http://schemas.openxmlformats.org/officeDocument/2006/relationships/image" Target="../media/image11.jpeg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43.xml"/><Relationship Id="rId4" Type="http://schemas.openxmlformats.org/officeDocument/2006/relationships/image" Target="../media/image12.jpeg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43.xml"/><Relationship Id="rId4" Type="http://schemas.openxmlformats.org/officeDocument/2006/relationships/image" Target="../media/image13.jpe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3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3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3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3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3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43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962785" y="2470233"/>
            <a:ext cx="6339643" cy="1185267"/>
            <a:chOff x="3238500" y="3056722"/>
            <a:chExt cx="5729514" cy="909992"/>
          </a:xfrm>
        </p:grpSpPr>
        <p:sp>
          <p:nvSpPr>
            <p:cNvPr id="7" name="文本框 283"/>
            <p:cNvSpPr txBox="1"/>
            <p:nvPr/>
          </p:nvSpPr>
          <p:spPr>
            <a:xfrm>
              <a:off x="3265050" y="3111502"/>
              <a:ext cx="5674599" cy="779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sz="60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学前儿童科学教育</a:t>
              </a:r>
              <a:endParaRPr lang="zh-CN" sz="60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238500" y="3056722"/>
              <a:ext cx="5729514" cy="909992"/>
              <a:chOff x="3200400" y="3056722"/>
              <a:chExt cx="5729514" cy="90999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3214914" y="3056722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200400" y="3966714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820047" y="4459072"/>
            <a:ext cx="310876" cy="312303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68B9A8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rgbClr val="5FA0A0"/>
              </a:solidFill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5193030" y="4483735"/>
            <a:ext cx="18034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sz="21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  <a:endParaRPr lang="zh-CN" sz="21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bldLvl="0" animBg="1"/>
      <p:bldP spid="1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4" b="3846"/>
          <a:stretch>
            <a:fillRect/>
          </a:stretch>
        </p:blipFill>
        <p:spPr>
          <a:xfrm>
            <a:off x="953170" y="1427123"/>
            <a:ext cx="4450804" cy="40057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071" y="850677"/>
            <a:ext cx="5157192" cy="5157192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7" name="矩形 16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1285421"/>
            <a:chOff x="1865754" y="4726065"/>
            <a:chExt cx="5008948" cy="111398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54198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三、利用社会资源进行学前儿童科学教育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505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（一）组织儿童进行户外参观旅行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104" y="2824186"/>
            <a:ext cx="4824536" cy="3618402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9" name="矩形 18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1674950"/>
            <a:ext cx="9369425" cy="1778180"/>
            <a:chOff x="1865754" y="4726065"/>
            <a:chExt cx="5008948" cy="154102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54198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三、利用社会资源进行学前儿童科学教育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93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（二）社会机构的儿童科学教育</a:t>
              </a:r>
              <a:endParaRPr lang="zh-CN" altLang="en-US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1.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创办专门针对儿童的机构和场所</a:t>
              </a:r>
              <a:endParaRPr lang="zh-CN" altLang="en-US" sz="1600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16389" name="图片 2"/>
          <p:cNvPicPr>
            <a:picLocks noChangeAspect="1" noChangeArrowheads="1"/>
          </p:cNvPicPr>
          <p:nvPr/>
        </p:nvPicPr>
        <p:blipFill>
          <a:blip r:embed="rId4"/>
          <a:srcRect r="24648"/>
          <a:stretch>
            <a:fillRect/>
          </a:stretch>
        </p:blipFill>
        <p:spPr bwMode="auto">
          <a:xfrm>
            <a:off x="3442122" y="3452882"/>
            <a:ext cx="467995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3809683" y="5774055"/>
            <a:ext cx="394398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1600" dirty="0">
                <a:sym typeface="+mn-ea"/>
              </a:rPr>
              <a:t>纽约</a:t>
            </a:r>
            <a:r>
              <a:rPr lang="zh-CN" altLang="zh-CN" sz="1600" dirty="0">
                <a:sym typeface="+mn-ea"/>
              </a:rPr>
              <a:t>布鲁克林儿童博物馆中</a:t>
            </a:r>
            <a:r>
              <a:rPr lang="en-US" altLang="zh-CN" sz="1600" dirty="0">
                <a:sym typeface="+mn-ea"/>
              </a:rPr>
              <a:t>Totally Tots</a:t>
            </a:r>
            <a:r>
              <a:rPr lang="zh-CN" altLang="zh-CN" sz="1600" dirty="0">
                <a:sym typeface="+mn-ea"/>
              </a:rPr>
              <a:t>区域</a:t>
            </a:r>
            <a:endParaRPr lang="zh-CN" altLang="en-US" sz="1600"/>
          </a:p>
        </p:txBody>
      </p:sp>
      <p:grpSp>
        <p:nvGrpSpPr>
          <p:cNvPr id="22" name="组合 21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23" name="矩形 22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2270306"/>
            <a:chOff x="1865754" y="4726065"/>
            <a:chExt cx="5008948" cy="19675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54198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三、利用社会资源进行学前儿童科学教育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359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（二）社会机构的儿童科学教育</a:t>
              </a:r>
              <a:endParaRPr lang="zh-CN" altLang="en-US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2.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现有场馆内开辟儿童活动专门场所</a:t>
              </a:r>
              <a:endPara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3.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机构场馆内开设儿童教育项目</a:t>
              </a:r>
              <a:endParaRPr lang="zh-CN" altLang="en-US" sz="1600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7327901" y="5681345"/>
            <a:ext cx="262128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1600" b="1" dirty="0">
                <a:sym typeface="+mn-ea"/>
              </a:rPr>
              <a:t>中国铁路博物馆的互动项目</a:t>
            </a:r>
            <a:endParaRPr lang="zh-CN" altLang="en-US" sz="16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4" t="2294" r="40803" b="56746"/>
          <a:stretch>
            <a:fillRect/>
          </a:stretch>
        </p:blipFill>
        <p:spPr>
          <a:xfrm>
            <a:off x="6360567" y="2824591"/>
            <a:ext cx="4555867" cy="2856754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9" name="矩形 18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924909" y="2451183"/>
            <a:ext cx="6339643" cy="1185267"/>
            <a:chOff x="3238500" y="3056722"/>
            <a:chExt cx="5729514" cy="909992"/>
          </a:xfrm>
        </p:grpSpPr>
        <p:sp>
          <p:nvSpPr>
            <p:cNvPr id="15" name="文本框 283"/>
            <p:cNvSpPr txBox="1"/>
            <p:nvPr/>
          </p:nvSpPr>
          <p:spPr>
            <a:xfrm>
              <a:off x="4642375" y="3111502"/>
              <a:ext cx="2919939" cy="779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谢谢观看</a:t>
              </a:r>
              <a:endParaRPr lang="zh-CN" altLang="en-US" sz="60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238500" y="3056722"/>
              <a:ext cx="5729514" cy="909992"/>
              <a:chOff x="3200400" y="3056722"/>
              <a:chExt cx="5729514" cy="909992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3214914" y="3056722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200400" y="3966714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820047" y="4459072"/>
            <a:ext cx="310876" cy="312303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68B9A8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rgbClr val="5FA0A0"/>
              </a:solidFill>
            </a:endParaRPr>
          </a:p>
        </p:txBody>
      </p:sp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5193030" y="4483735"/>
            <a:ext cx="18034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ctr"/>
            <a:r>
              <a:rPr lang="zh-CN" sz="21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  <a:endParaRPr lang="zh-CN" sz="2100" b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bldLvl="0" animBg="1"/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2996886" y="2241842"/>
            <a:ext cx="2714993" cy="1258716"/>
            <a:chOff x="3238500" y="3079008"/>
            <a:chExt cx="5729514" cy="865420"/>
          </a:xfrm>
        </p:grpSpPr>
        <p:sp>
          <p:nvSpPr>
            <p:cNvPr id="14" name="文本框 283"/>
            <p:cNvSpPr txBox="1"/>
            <p:nvPr/>
          </p:nvSpPr>
          <p:spPr>
            <a:xfrm rot="16200000">
              <a:off x="5794127" y="1076353"/>
              <a:ext cx="634828" cy="4871310"/>
            </a:xfrm>
            <a:prstGeom prst="rect">
              <a:avLst/>
            </a:prstGeom>
            <a:noFill/>
          </p:spPr>
          <p:txBody>
            <a:bodyPr vert="horz" wrap="square" rtlCol="0" anchor="ctr" anchorCtr="0">
              <a:spAutoFit/>
            </a:bodyPr>
            <a:lstStyle/>
            <a:p>
              <a:pPr algn="ctr"/>
              <a:r>
                <a:rPr lang="zh-CN" altLang="en-US" sz="4800" spc="6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项目六</a:t>
              </a:r>
              <a:endParaRPr lang="en-US" altLang="zh-CN" sz="4800" spc="6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238500" y="3079008"/>
              <a:ext cx="5729514" cy="865420"/>
              <a:chOff x="3200400" y="3079008"/>
              <a:chExt cx="5729514" cy="865420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3214914" y="3079008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200400" y="3944428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标题 1"/>
          <p:cNvSpPr txBox="1"/>
          <p:nvPr/>
        </p:nvSpPr>
        <p:spPr>
          <a:xfrm>
            <a:off x="5537200" y="1962150"/>
            <a:ext cx="5071110" cy="1248410"/>
          </a:xfrm>
          <a:prstGeom prst="rect">
            <a:avLst/>
          </a:prstGeom>
        </p:spPr>
        <p:txBody>
          <a:bodyPr rtlCol="0"/>
          <a:lstStyle>
            <a:lvl1pPr algn="ctr" defTabSz="1218565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学前儿童科学教育的其他途径</a:t>
            </a:r>
            <a:endParaRPr lang="zh-CN" altLang="en-US" sz="4200" dirty="0">
              <a:solidFill>
                <a:srgbClr val="68B9A8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副标题 2"/>
          <p:cNvSpPr txBox="1"/>
          <p:nvPr/>
        </p:nvSpPr>
        <p:spPr>
          <a:xfrm>
            <a:off x="5537835" y="3390900"/>
            <a:ext cx="5070475" cy="325120"/>
          </a:xfrm>
          <a:prstGeom prst="rect">
            <a:avLst/>
          </a:prstGeom>
        </p:spPr>
        <p:txBody>
          <a:bodyPr rtlCol="0"/>
          <a:lstStyle>
            <a:lvl1pPr marL="457200" indent="-4572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家庭中的科学教育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|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社会资源与利用</a:t>
            </a:r>
            <a:endParaRPr lang="zh-CN" altLang="en-US" sz="1400" spc="300" dirty="0">
              <a:solidFill>
                <a:schemeClr val="bg1">
                  <a:lumMod val="50000"/>
                </a:schemeClr>
              </a:solidFill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538470" y="3290570"/>
            <a:ext cx="5083810" cy="0"/>
          </a:xfrm>
          <a:prstGeom prst="line">
            <a:avLst/>
          </a:prstGeom>
          <a:ln w="3175">
            <a:solidFill>
              <a:srgbClr val="68B9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35653" y="295878"/>
            <a:ext cx="11649250" cy="782482"/>
            <a:chOff x="535653" y="581808"/>
            <a:chExt cx="11649250" cy="782482"/>
          </a:xfrm>
        </p:grpSpPr>
        <p:sp>
          <p:nvSpPr>
            <p:cNvPr id="11" name="矩形 10"/>
            <p:cNvSpPr/>
            <p:nvPr/>
          </p:nvSpPr>
          <p:spPr>
            <a:xfrm>
              <a:off x="3665743" y="976639"/>
              <a:ext cx="8519160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581808"/>
              <a:ext cx="246443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项目六</a:t>
              </a:r>
              <a:endPara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535653" y="1087291"/>
              <a:ext cx="3130090" cy="27699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学前儿童科学教育的其他途径</a:t>
              </a:r>
              <a:endParaRPr lang="zh-CN" altLang="en-US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29"/>
          <p:cNvSpPr txBox="1"/>
          <p:nvPr/>
        </p:nvSpPr>
        <p:spPr>
          <a:xfrm>
            <a:off x="1196340" y="1334367"/>
            <a:ext cx="41090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8B9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800" b="1" dirty="0">
              <a:solidFill>
                <a:srgbClr val="68B9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30"/>
          <p:cNvSpPr txBox="1"/>
          <p:nvPr/>
        </p:nvSpPr>
        <p:spPr>
          <a:xfrm>
            <a:off x="1204753" y="2069433"/>
            <a:ext cx="9780905" cy="31393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68B9A8"/>
                </a:solidFill>
              </a:rPr>
              <a:t>知识目标</a:t>
            </a:r>
            <a:endParaRPr lang="zh-CN" altLang="zh-CN" b="1" dirty="0">
              <a:solidFill>
                <a:srgbClr val="68B9A8"/>
              </a:solidFill>
            </a:endParaRPr>
          </a:p>
          <a:p>
            <a:r>
              <a:rPr lang="zh-CN" altLang="zh-CN" dirty="0"/>
              <a:t>理解家庭学前儿童科学教育的意义和特点。</a:t>
            </a:r>
            <a:endParaRPr lang="zh-CN" altLang="zh-CN" dirty="0"/>
          </a:p>
          <a:p>
            <a:r>
              <a:rPr lang="zh-CN" altLang="zh-CN" dirty="0"/>
              <a:t>理解社会中的学前儿童科学教育的意义和类型。</a:t>
            </a:r>
            <a:endParaRPr lang="en-US" altLang="zh-CN" dirty="0"/>
          </a:p>
          <a:p>
            <a:endParaRPr lang="zh-CN" altLang="zh-CN" dirty="0"/>
          </a:p>
          <a:p>
            <a:r>
              <a:rPr lang="zh-CN" altLang="zh-CN" b="1" dirty="0">
                <a:solidFill>
                  <a:srgbClr val="68B9A8"/>
                </a:solidFill>
              </a:rPr>
              <a:t>技能目标</a:t>
            </a:r>
            <a:endParaRPr lang="zh-CN" altLang="zh-CN" b="1" dirty="0">
              <a:solidFill>
                <a:srgbClr val="68B9A8"/>
              </a:solidFill>
            </a:endParaRPr>
          </a:p>
          <a:p>
            <a:r>
              <a:rPr lang="zh-CN" altLang="zh-CN" dirty="0"/>
              <a:t>掌握家庭学前儿童科学教育的方法。</a:t>
            </a:r>
            <a:endParaRPr lang="zh-CN" altLang="zh-CN" dirty="0"/>
          </a:p>
          <a:p>
            <a:r>
              <a:rPr lang="zh-CN" altLang="zh-CN" dirty="0"/>
              <a:t>能够利用社会资源进行学前儿童科学教育。</a:t>
            </a:r>
            <a:endParaRPr lang="en-US" altLang="zh-CN" dirty="0"/>
          </a:p>
          <a:p>
            <a:endParaRPr lang="zh-CN" altLang="zh-CN" dirty="0"/>
          </a:p>
          <a:p>
            <a:r>
              <a:rPr lang="zh-CN" altLang="zh-CN" b="1" dirty="0">
                <a:solidFill>
                  <a:srgbClr val="68B9A8"/>
                </a:solidFill>
              </a:rPr>
              <a:t>素质目标</a:t>
            </a:r>
            <a:endParaRPr lang="zh-CN" altLang="zh-CN" b="1" dirty="0">
              <a:solidFill>
                <a:srgbClr val="68B9A8"/>
              </a:solidFill>
            </a:endParaRPr>
          </a:p>
          <a:p>
            <a:r>
              <a:rPr lang="zh-CN" altLang="zh-CN" dirty="0"/>
              <a:t>发挥幼儿园在学前儿童科学教育中的主导作用，并注重幼儿园、家庭、社会间的三维互动，相互补充、相互支持。</a:t>
            </a:r>
            <a:endParaRPr lang="zh-CN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2270306"/>
            <a:chOff x="1865754" y="4726065"/>
            <a:chExt cx="5008948" cy="19675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161461" cy="346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一、家庭学前儿童科学教育的意义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359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（一）家庭是学前儿童最早的科学教育环境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（二）家庭成员是学前儿童最好的科学启蒙老师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（三）家庭是幼儿园科学教育的最佳合作伙伴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8" name="矩形 17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家庭中的学前儿童科学教育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2270306"/>
            <a:chOff x="1865754" y="4726065"/>
            <a:chExt cx="5008948" cy="19675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59145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二、家庭科学教育的特点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359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（一）个别性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（二）灵活性和随机性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（三）潜移默化性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8" name="矩形 17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家庭中的学前儿童科学教育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41117" y="1555818"/>
            <a:ext cx="9369425" cy="3747951"/>
            <a:chOff x="1865754" y="4726065"/>
            <a:chExt cx="5008948" cy="3248086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13461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三、家庭学前儿童科学教育的方法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639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（一）呵护儿童的好奇心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（二）发掘与利用各种科学教育资源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（三）引导儿童观察周围的事物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（四）参与儿童的科学探究活动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（五）启发儿童珍惜生命，热爱自然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（六）支持托幼机构的科学教育活动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8" name="矩形 17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家庭中的学前儿童科学教育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2270306"/>
            <a:chOff x="1865754" y="4726065"/>
            <a:chExt cx="5008948" cy="19675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40619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一、社会中的学前儿童科学教育的意义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359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（一）拓宽儿童视野，弥补托幼机构、家庭科学教育的不足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（二）提供儿童接触社会的机会，发展儿童社会交往能力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（三）增进托幼机构和社区的联系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8" name="矩形 17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3255190"/>
            <a:chOff x="1865754" y="4726065"/>
            <a:chExt cx="5008948" cy="282104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2406196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二、学前儿童科学教育的社会资源类型</a:t>
              </a:r>
              <a:endPara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21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（一）人力资源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（二）材料资源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（三）自然资源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（四）组织资源</a:t>
              </a:r>
              <a:endParaRPr lang="zh-CN" altLang="en-US" sz="1600" b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（五）信息资源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8" name="矩形 17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32" y="1866424"/>
            <a:ext cx="5280040" cy="39600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75" y="1866265"/>
            <a:ext cx="5260908" cy="396002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10148" y="198584"/>
            <a:ext cx="11374755" cy="857393"/>
            <a:chOff x="810148" y="484514"/>
            <a:chExt cx="11374755" cy="857393"/>
          </a:xfrm>
        </p:grpSpPr>
        <p:sp>
          <p:nvSpPr>
            <p:cNvPr id="10" name="矩形 9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任务二：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>
              <a:off x="810148" y="1095686"/>
              <a:ext cx="2489200" cy="24622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社会中的学前儿童科学教育</a:t>
              </a:r>
              <a:endPara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PA" val="v3.0.1"/>
</p:tagLst>
</file>

<file path=ppt/tags/tag22.xml><?xml version="1.0" encoding="utf-8"?>
<p:tagLst xmlns:p="http://schemas.openxmlformats.org/presentationml/2006/main">
  <p:tag name="PA" val="v3.0.1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901</Words>
  <Application>WPS 演示</Application>
  <PresentationFormat>自定义</PresentationFormat>
  <Paragraphs>125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14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Impact</vt:lpstr>
      <vt:lpstr>Signika</vt:lpstr>
      <vt:lpstr>Segoe Print</vt:lpstr>
      <vt:lpstr>Open Sans Extrabold</vt:lpstr>
      <vt:lpstr>LiHei Pro</vt:lpstr>
      <vt:lpstr>迷你简汉真广标</vt:lpstr>
      <vt:lpstr>ITC Avant Garde Std Bk</vt:lpstr>
      <vt:lpstr>Century Gothic</vt:lpstr>
      <vt:lpstr>华文新魏</vt:lpstr>
      <vt:lpstr>仿宋_GB2312</vt:lpstr>
      <vt:lpstr>仿宋</vt:lpstr>
      <vt:lpstr>微软雅黑</vt:lpstr>
      <vt:lpstr>黑体</vt:lpstr>
      <vt:lpstr>Arial Unicode MS</vt:lpstr>
      <vt:lpstr>等线</vt:lpstr>
      <vt:lpstr>等线 Light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商务ppt</dc:title>
  <dc:creator>lzj</dc:creator>
  <cp:lastModifiedBy>老学生一枚</cp:lastModifiedBy>
  <cp:revision>3202</cp:revision>
  <dcterms:created xsi:type="dcterms:W3CDTF">2015-12-01T09:06:00Z</dcterms:created>
  <dcterms:modified xsi:type="dcterms:W3CDTF">2021-08-18T01:58:20Z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2052-11.1.0.10650</vt:lpwstr>
  </property>
  <property fmtid="{D5CDD505-2E9C-101B-9397-08002B2CF9AE}" pid="3" name="ICV">
    <vt:lpwstr>AC4AE5EBF5B9437AA8C0D248DB6A9B50</vt:lpwstr>
  </property>
</Properties>
</file>